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ntonio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lear Sans" panose="020B0604020202020204" charset="0"/>
      <p:regular r:id="rId30"/>
    </p:embeddedFont>
    <p:embeddedFont>
      <p:font typeface="Clear Sans Bold" panose="020B0604020202020204" charset="0"/>
      <p:regular r:id="rId31"/>
    </p:embeddedFont>
    <p:embeddedFont>
      <p:font typeface="Clear Sans Italics" panose="020B0604020202020204" charset="0"/>
      <p:regular r:id="rId32"/>
    </p:embeddedFont>
    <p:embeddedFont>
      <p:font typeface="Hammersmith One" panose="02010703030501060504" pitchFamily="2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charset="0"/>
      <p:regular r:id="rId38"/>
    </p:embeddedFont>
    <p:embeddedFont>
      <p:font typeface="Open Sauce" panose="020B0604020202020204" charset="0"/>
      <p:regular r:id="rId39"/>
    </p:embeddedFont>
    <p:embeddedFont>
      <p:font typeface="Open Sauce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07-VaR_TVaR_et_expectiles_Application.xls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FB5C7"/>
            </a:solidFill>
          </p:spPr>
        </p:sp>
      </p:grpSp>
      <p:grpSp>
        <p:nvGrpSpPr>
          <p:cNvPr id="4" name="Group 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207104" y="2944648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4173" y="1008740"/>
            <a:ext cx="4145937" cy="717383"/>
            <a:chOff x="0" y="0"/>
            <a:chExt cx="5527915" cy="9565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8685" cy="956511"/>
            </a:xfrm>
            <a:custGeom>
              <a:avLst/>
              <a:gdLst/>
              <a:ahLst/>
              <a:cxnLst/>
              <a:rect l="l" t="t" r="r" b="b"/>
              <a:pathLst>
                <a:path w="928685" h="956511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245662" y="290527"/>
              <a:ext cx="4282253" cy="321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6"/>
                </a:lnSpc>
                <a:spcBef>
                  <a:spcPct val="0"/>
                </a:spcBef>
              </a:pPr>
              <a:r>
                <a:rPr lang="en-US" sz="1476">
                  <a:solidFill>
                    <a:srgbClr val="000000"/>
                  </a:solidFill>
                  <a:latin typeface="Open Sauce Bold"/>
                </a:rPr>
                <a:t>ERM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3450" y="8991600"/>
            <a:ext cx="4145937" cy="1295400"/>
            <a:chOff x="0" y="0"/>
            <a:chExt cx="5527915" cy="1727200"/>
          </a:xfrm>
        </p:grpSpPr>
        <p:sp>
          <p:nvSpPr>
            <p:cNvPr id="13" name="Freeform 13"/>
            <p:cNvSpPr/>
            <p:nvPr/>
          </p:nvSpPr>
          <p:spPr>
            <a:xfrm>
              <a:off x="0" y="398045"/>
              <a:ext cx="928685" cy="956511"/>
            </a:xfrm>
            <a:custGeom>
              <a:avLst/>
              <a:gdLst/>
              <a:ahLst/>
              <a:cxnLst/>
              <a:rect l="l" t="t" r="r" b="b"/>
              <a:pathLst>
                <a:path w="928685" h="956511">
                  <a:moveTo>
                    <a:pt x="0" y="0"/>
                  </a:moveTo>
                  <a:lnTo>
                    <a:pt x="928685" y="0"/>
                  </a:lnTo>
                  <a:lnTo>
                    <a:pt x="928685" y="956510"/>
                  </a:lnTo>
                  <a:lnTo>
                    <a:pt x="0" y="956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45662" y="-19050"/>
              <a:ext cx="4282253" cy="174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Open Sauce Bold"/>
                </a:rPr>
                <a:t>Louis VANESSE</a:t>
              </a:r>
            </a:p>
            <a:p>
              <a:pPr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Open Sauce Bold"/>
                </a:rPr>
                <a:t>Amir DJAOU</a:t>
              </a:r>
            </a:p>
            <a:p>
              <a:pPr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Open Sauce Bold"/>
                </a:rPr>
                <a:t>Baptiste SUEZ PANAMA BOUTON</a:t>
              </a:r>
            </a:p>
            <a:p>
              <a:pPr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Open Sauce Bold"/>
                </a:rPr>
                <a:t>Zohra MERNISSI</a:t>
              </a: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endParaRPr lang="en-US" sz="1499">
                <a:solidFill>
                  <a:srgbClr val="000000"/>
                </a:solidFill>
                <a:latin typeface="Open Sauce Bold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20884" y="1028700"/>
            <a:ext cx="3446231" cy="8229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933450" y="2414612"/>
            <a:ext cx="8391022" cy="5172050"/>
            <a:chOff x="0" y="0"/>
            <a:chExt cx="11188030" cy="68960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33350"/>
              <a:ext cx="11061030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500"/>
                </a:lnSpc>
              </a:pPr>
              <a:r>
                <a:rPr lang="en-US" sz="15000" spc="-675">
                  <a:solidFill>
                    <a:srgbClr val="000000"/>
                  </a:solidFill>
                  <a:latin typeface="Antonio Bold"/>
                </a:rPr>
                <a:t>VAR, TVAR ET EXPECTILES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6349967"/>
              <a:ext cx="1106103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Value at risk, Tail Value at risk et Expectiles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5743"/>
            <a:ext cx="18288000" cy="8831257"/>
          </a:xfrm>
          <a:custGeom>
            <a:avLst/>
            <a:gdLst/>
            <a:ahLst/>
            <a:cxnLst/>
            <a:rect l="l" t="t" r="r" b="b"/>
            <a:pathLst>
              <a:path w="18288000" h="8831257">
                <a:moveTo>
                  <a:pt x="0" y="0"/>
                </a:moveTo>
                <a:lnTo>
                  <a:pt x="18288000" y="0"/>
                </a:lnTo>
                <a:lnTo>
                  <a:pt x="18288000" y="8831257"/>
                </a:lnTo>
                <a:lnTo>
                  <a:pt x="0" y="8831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07096" y="129040"/>
            <a:ext cx="15563589" cy="111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Open Sans Bold"/>
              </a:rPr>
              <a:t>Une mesure de risque cohérente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678400" y="9791701"/>
            <a:ext cx="597108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 dirty="0">
                <a:solidFill>
                  <a:srgbClr val="000000"/>
                </a:solidFill>
                <a:latin typeface="Open Sauce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589" y="266826"/>
            <a:ext cx="468160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Open Sans Bold"/>
              </a:rPr>
              <a:t>Utilisation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068" y="7123360"/>
            <a:ext cx="18986602" cy="94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5"/>
              </a:lnSpc>
            </a:pPr>
            <a:r>
              <a:rPr lang="en-US" sz="2904">
                <a:solidFill>
                  <a:srgbClr val="000000"/>
                </a:solidFill>
                <a:latin typeface="Open Sauce"/>
              </a:rPr>
              <a:t>Modèle européen </a:t>
            </a:r>
            <a:r>
              <a:rPr lang="en-US" sz="2904">
                <a:solidFill>
                  <a:srgbClr val="000000"/>
                </a:solidFill>
                <a:latin typeface="Open Sauce Bold"/>
              </a:rPr>
              <a:t>(S2) : VaR à 99,5%</a:t>
            </a:r>
            <a:r>
              <a:rPr lang="en-US" sz="2904">
                <a:solidFill>
                  <a:srgbClr val="000000"/>
                </a:solidFill>
                <a:latin typeface="Open Sauce"/>
              </a:rPr>
              <a:t> =&gt; Avant dernier pire scénario sur 200</a:t>
            </a:r>
          </a:p>
          <a:p>
            <a:pPr>
              <a:lnSpc>
                <a:spcPts val="3775"/>
              </a:lnSpc>
              <a:spcBef>
                <a:spcPct val="0"/>
              </a:spcBef>
            </a:pPr>
            <a:r>
              <a:rPr lang="en-US" sz="2904">
                <a:solidFill>
                  <a:srgbClr val="000000"/>
                </a:solidFill>
                <a:latin typeface="Open Sauce"/>
              </a:rPr>
              <a:t>Modèle suisse </a:t>
            </a:r>
            <a:r>
              <a:rPr lang="en-US" sz="2904">
                <a:solidFill>
                  <a:srgbClr val="000000"/>
                </a:solidFill>
                <a:latin typeface="Open Sauce Bold"/>
              </a:rPr>
              <a:t>(SST) : TVaR 99%</a:t>
            </a:r>
            <a:r>
              <a:rPr lang="en-US" sz="2904">
                <a:solidFill>
                  <a:srgbClr val="000000"/>
                </a:solidFill>
                <a:latin typeface="Open Sauce"/>
              </a:rPr>
              <a:t> =&gt; Moyenne des pires scénarios plus pessimistes que VaR 99%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41713" y="1815303"/>
            <a:ext cx="7496827" cy="3690832"/>
            <a:chOff x="0" y="0"/>
            <a:chExt cx="9995770" cy="4921109"/>
          </a:xfrm>
        </p:grpSpPr>
        <p:sp>
          <p:nvSpPr>
            <p:cNvPr id="5" name="TextBox 5"/>
            <p:cNvSpPr txBox="1"/>
            <p:nvPr/>
          </p:nvSpPr>
          <p:spPr>
            <a:xfrm>
              <a:off x="0" y="971409"/>
              <a:ext cx="9995770" cy="394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Mesure de risque cohérente</a:t>
              </a: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Plus pertinente que la VaR (estimation de la sévérité des pires scénarios)</a:t>
              </a: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Efficace pour l’étude des risques extrêmes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99577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F4A67"/>
                  </a:solidFill>
                  <a:latin typeface="Open Sauce Bold"/>
                </a:rPr>
                <a:t>AVANTAGES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5527" y="1815303"/>
            <a:ext cx="8115300" cy="4186132"/>
            <a:chOff x="0" y="0"/>
            <a:chExt cx="10820400" cy="5581509"/>
          </a:xfrm>
        </p:grpSpPr>
        <p:sp>
          <p:nvSpPr>
            <p:cNvPr id="8" name="TextBox 8"/>
            <p:cNvSpPr txBox="1"/>
            <p:nvPr/>
          </p:nvSpPr>
          <p:spPr>
            <a:xfrm>
              <a:off x="0" y="971409"/>
              <a:ext cx="10820400" cy="461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Nécessite une modélisation fine de la queue de distribution (comment calibrer les événements les + rares ?)</a:t>
              </a: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Nécessite beaucoup d’observations pour obtenir une valeur statistiquement significative </a:t>
              </a:r>
            </a:p>
            <a:p>
              <a:pPr algn="ctr"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8204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44057"/>
                  </a:solidFill>
                  <a:latin typeface="Open Sauce Bold"/>
                </a:rPr>
                <a:t>INCONVENIENTS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954310" y="9876867"/>
            <a:ext cx="283752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7135" y="-9285764"/>
            <a:ext cx="12829064" cy="1317540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FB5C7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id="5" name="TextBox 5"/>
          <p:cNvSpPr txBox="1"/>
          <p:nvPr/>
        </p:nvSpPr>
        <p:spPr>
          <a:xfrm>
            <a:off x="5066747" y="1209101"/>
            <a:ext cx="766984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Application numérique </a:t>
            </a:r>
          </a:p>
        </p:txBody>
      </p:sp>
      <p:sp>
        <p:nvSpPr>
          <p:cNvPr id="6" name="Freeform 6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19161" y="9876867"/>
            <a:ext cx="354049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12</a:t>
            </a:r>
          </a:p>
        </p:txBody>
      </p:sp>
      <p:pic>
        <p:nvPicPr>
          <p:cNvPr id="102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79E0B85D-89C5-2486-D435-685FF963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10" y="4451305"/>
            <a:ext cx="5446713" cy="514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886701" cy="10287000"/>
          </a:xfrm>
          <a:prstGeom prst="rect">
            <a:avLst/>
          </a:prstGeom>
          <a:solidFill>
            <a:srgbClr val="6FB5C7"/>
          </a:solidFill>
        </p:spPr>
      </p:sp>
      <p:grpSp>
        <p:nvGrpSpPr>
          <p:cNvPr id="3" name="Group 3"/>
          <p:cNvGrpSpPr/>
          <p:nvPr/>
        </p:nvGrpSpPr>
        <p:grpSpPr>
          <a:xfrm rot="-3270436">
            <a:off x="-3819097" y="5388148"/>
            <a:ext cx="12098771" cy="6654453"/>
            <a:chOff x="0" y="0"/>
            <a:chExt cx="4060919" cy="2233549"/>
          </a:xfrm>
        </p:grpSpPr>
        <p:sp>
          <p:nvSpPr>
            <p:cNvPr id="4" name="Freeform 4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026A8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7DC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3716656"/>
            <a:ext cx="5541666" cy="554164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44173" y="1008740"/>
            <a:ext cx="4145937" cy="717383"/>
            <a:chOff x="0" y="0"/>
            <a:chExt cx="5527915" cy="956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8685" cy="956511"/>
            </a:xfrm>
            <a:custGeom>
              <a:avLst/>
              <a:gdLst/>
              <a:ahLst/>
              <a:cxnLst/>
              <a:rect l="l" t="t" r="r" b="b"/>
              <a:pathLst>
                <a:path w="928685" h="956511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245662" y="94080"/>
              <a:ext cx="428225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Open Sauce Bold"/>
                </a:rPr>
                <a:t>Plan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726123"/>
            <a:ext cx="8619499" cy="9017106"/>
            <a:chOff x="0" y="0"/>
            <a:chExt cx="11492665" cy="1202280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11492665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EXPECTILES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089981"/>
              <a:ext cx="11492665" cy="672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19"/>
                </a:lnSpc>
              </a:pPr>
              <a:r>
                <a:rPr lang="en-US" sz="4399">
                  <a:solidFill>
                    <a:srgbClr val="000000"/>
                  </a:solidFill>
                  <a:latin typeface="Open Sauce"/>
                </a:rPr>
                <a:t>I- Définitions</a:t>
              </a:r>
            </a:p>
            <a:p>
              <a:pPr>
                <a:lnSpc>
                  <a:spcPts val="5719"/>
                </a:lnSpc>
              </a:pPr>
              <a:endParaRPr lang="en-US" sz="4399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5719"/>
                </a:lnSpc>
              </a:pPr>
              <a:r>
                <a:rPr lang="en-US" sz="4399">
                  <a:solidFill>
                    <a:srgbClr val="000000"/>
                  </a:solidFill>
                  <a:latin typeface="Open Sauce"/>
                </a:rPr>
                <a:t>II- Propriétés</a:t>
              </a:r>
            </a:p>
            <a:p>
              <a:pPr>
                <a:lnSpc>
                  <a:spcPts val="5719"/>
                </a:lnSpc>
              </a:pPr>
              <a:endParaRPr lang="en-US" sz="4399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5719"/>
                </a:lnSpc>
              </a:pPr>
              <a:r>
                <a:rPr lang="en-US" sz="4399">
                  <a:solidFill>
                    <a:srgbClr val="000000"/>
                  </a:solidFill>
                  <a:latin typeface="Open Sauce"/>
                </a:rPr>
                <a:t>III- Conclusion</a:t>
              </a:r>
            </a:p>
            <a:p>
              <a:pPr>
                <a:lnSpc>
                  <a:spcPts val="5719"/>
                </a:lnSpc>
              </a:pPr>
              <a:endParaRPr lang="en-US" sz="4399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5719"/>
                </a:lnSpc>
              </a:pPr>
              <a:endParaRPr lang="en-US" sz="4399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200699"/>
              <a:ext cx="11492665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556930"/>
              <a:ext cx="11492665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917013" y="9876867"/>
            <a:ext cx="358345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299809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3" name="Freeform 3"/>
          <p:cNvSpPr/>
          <p:nvPr/>
        </p:nvSpPr>
        <p:spPr>
          <a:xfrm rot="5400000">
            <a:off x="1035976" y="1021424"/>
            <a:ext cx="785787" cy="800338"/>
          </a:xfrm>
          <a:custGeom>
            <a:avLst/>
            <a:gdLst/>
            <a:ahLst/>
            <a:cxnLst/>
            <a:rect l="l" t="t" r="r" b="b"/>
            <a:pathLst>
              <a:path w="785787" h="800338">
                <a:moveTo>
                  <a:pt x="0" y="0"/>
                </a:moveTo>
                <a:lnTo>
                  <a:pt x="785786" y="0"/>
                </a:lnTo>
                <a:lnTo>
                  <a:pt x="785786" y="800338"/>
                </a:lnTo>
                <a:lnTo>
                  <a:pt x="0" y="80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18433" y="7010400"/>
            <a:ext cx="11902106" cy="2915368"/>
          </a:xfrm>
          <a:custGeom>
            <a:avLst/>
            <a:gdLst/>
            <a:ahLst/>
            <a:cxnLst/>
            <a:rect l="l" t="t" r="r" b="b"/>
            <a:pathLst>
              <a:path w="11902106" h="2915368">
                <a:moveTo>
                  <a:pt x="0" y="0"/>
                </a:moveTo>
                <a:lnTo>
                  <a:pt x="11902106" y="0"/>
                </a:lnTo>
                <a:lnTo>
                  <a:pt x="11902106" y="2915368"/>
                </a:lnTo>
                <a:lnTo>
                  <a:pt x="0" y="291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18433" y="2625033"/>
            <a:ext cx="11959491" cy="2814596"/>
          </a:xfrm>
          <a:custGeom>
            <a:avLst/>
            <a:gdLst/>
            <a:ahLst/>
            <a:cxnLst/>
            <a:rect l="l" t="t" r="r" b="b"/>
            <a:pathLst>
              <a:path w="11959491" h="2814596">
                <a:moveTo>
                  <a:pt x="0" y="0"/>
                </a:moveTo>
                <a:lnTo>
                  <a:pt x="11959491" y="0"/>
                </a:lnTo>
                <a:lnTo>
                  <a:pt x="11959491" y="2814596"/>
                </a:lnTo>
                <a:lnTo>
                  <a:pt x="0" y="2814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064" y="5114925"/>
            <a:ext cx="457168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F1EEEE"/>
                </a:solidFill>
                <a:latin typeface="Hammersmith One"/>
              </a:rPr>
              <a:t>I. Définitions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18433" y="1016162"/>
            <a:ext cx="12769567" cy="20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5"/>
              </a:lnSpc>
            </a:pPr>
            <a:endParaRPr/>
          </a:p>
          <a:p>
            <a:pPr>
              <a:lnSpc>
                <a:spcPts val="3885"/>
              </a:lnSpc>
            </a:pPr>
            <a:r>
              <a:rPr lang="en-US" sz="2988">
                <a:solidFill>
                  <a:srgbClr val="000000"/>
                </a:solidFill>
                <a:latin typeface="Open Sauce"/>
              </a:rPr>
              <a:t>  La fonction </a:t>
            </a:r>
            <a:r>
              <a:rPr lang="en-US" sz="2988">
                <a:solidFill>
                  <a:srgbClr val="000000"/>
                </a:solidFill>
                <a:latin typeface="Open Sauce Bold"/>
              </a:rPr>
              <a:t>quantile</a:t>
            </a:r>
            <a:r>
              <a:rPr lang="en-US" sz="2988">
                <a:solidFill>
                  <a:srgbClr val="000000"/>
                </a:solidFill>
                <a:latin typeface="Open Sauce"/>
              </a:rPr>
              <a:t> est définit à l’aide de la fonction de perte </a:t>
            </a:r>
            <a:r>
              <a:rPr lang="en-US" sz="2988">
                <a:solidFill>
                  <a:srgbClr val="000000"/>
                </a:solidFill>
                <a:latin typeface="Open Sauce Bold"/>
              </a:rPr>
              <a:t>L1</a:t>
            </a:r>
          </a:p>
          <a:p>
            <a:pPr algn="ctr">
              <a:lnSpc>
                <a:spcPts val="4145"/>
              </a:lnSpc>
            </a:pPr>
            <a:endParaRPr lang="en-US" sz="2988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4145"/>
              </a:lnSpc>
              <a:spcBef>
                <a:spcPct val="0"/>
              </a:spcBef>
            </a:pPr>
            <a:r>
              <a:rPr lang="en-US" sz="3188">
                <a:solidFill>
                  <a:srgbClr val="000000"/>
                </a:solidFill>
                <a:latin typeface="Open Sauce"/>
              </a:rPr>
              <a:t>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18433" y="5600700"/>
            <a:ext cx="12769567" cy="20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5"/>
              </a:lnSpc>
            </a:pPr>
            <a:endParaRPr/>
          </a:p>
          <a:p>
            <a:pPr>
              <a:lnSpc>
                <a:spcPts val="3885"/>
              </a:lnSpc>
            </a:pPr>
            <a:r>
              <a:rPr lang="en-US" sz="2988">
                <a:solidFill>
                  <a:srgbClr val="000000"/>
                </a:solidFill>
                <a:latin typeface="Open Sauce"/>
              </a:rPr>
              <a:t>  La fonction </a:t>
            </a:r>
            <a:r>
              <a:rPr lang="en-US" sz="2988">
                <a:solidFill>
                  <a:srgbClr val="000000"/>
                </a:solidFill>
                <a:latin typeface="Open Sauce Bold"/>
              </a:rPr>
              <a:t>expectile</a:t>
            </a:r>
            <a:r>
              <a:rPr lang="en-US" sz="2988">
                <a:solidFill>
                  <a:srgbClr val="000000"/>
                </a:solidFill>
                <a:latin typeface="Open Sauce"/>
              </a:rPr>
              <a:t> est définit à l’aide de la fonction de perte </a:t>
            </a:r>
            <a:r>
              <a:rPr lang="en-US" sz="2988">
                <a:solidFill>
                  <a:srgbClr val="000000"/>
                </a:solidFill>
                <a:latin typeface="Open Sauce Bold"/>
              </a:rPr>
              <a:t>L2</a:t>
            </a:r>
          </a:p>
          <a:p>
            <a:pPr algn="ctr">
              <a:lnSpc>
                <a:spcPts val="4145"/>
              </a:lnSpc>
            </a:pPr>
            <a:endParaRPr lang="en-US" sz="2988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4145"/>
              </a:lnSpc>
              <a:spcBef>
                <a:spcPct val="0"/>
              </a:spcBef>
            </a:pPr>
            <a:r>
              <a:rPr lang="en-US" sz="3188">
                <a:solidFill>
                  <a:srgbClr val="000000"/>
                </a:solidFill>
                <a:latin typeface="Open Sauce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17849" y="9876867"/>
            <a:ext cx="356674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299809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3" name="Freeform 3"/>
          <p:cNvSpPr/>
          <p:nvPr/>
        </p:nvSpPr>
        <p:spPr>
          <a:xfrm rot="5400000">
            <a:off x="1035976" y="1021424"/>
            <a:ext cx="785787" cy="800338"/>
          </a:xfrm>
          <a:custGeom>
            <a:avLst/>
            <a:gdLst/>
            <a:ahLst/>
            <a:cxnLst/>
            <a:rect l="l" t="t" r="r" b="b"/>
            <a:pathLst>
              <a:path w="785787" h="800338">
                <a:moveTo>
                  <a:pt x="0" y="0"/>
                </a:moveTo>
                <a:lnTo>
                  <a:pt x="785786" y="0"/>
                </a:lnTo>
                <a:lnTo>
                  <a:pt x="785786" y="800338"/>
                </a:lnTo>
                <a:lnTo>
                  <a:pt x="0" y="80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3874" y="990600"/>
            <a:ext cx="12804126" cy="1045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1"/>
              </a:lnSpc>
            </a:pPr>
            <a:r>
              <a:rPr lang="en-US" sz="3547">
                <a:solidFill>
                  <a:srgbClr val="000000"/>
                </a:solidFill>
                <a:latin typeface="Clear Sans"/>
              </a:rPr>
              <a:t>L’expectile de niveau  </a:t>
            </a:r>
            <a:r>
              <a:rPr lang="en-US" sz="3547">
                <a:solidFill>
                  <a:srgbClr val="000000"/>
                </a:solidFill>
                <a:latin typeface="Clear Sans Bold"/>
              </a:rPr>
              <a:t>τ</a:t>
            </a:r>
            <a:r>
              <a:rPr lang="en-US" sz="3547">
                <a:solidFill>
                  <a:srgbClr val="000000"/>
                </a:solidFill>
                <a:latin typeface="Clear Sans"/>
              </a:rPr>
              <a:t>∈ [0,1] de la v.a Y est définit par       </a:t>
            </a:r>
            <a:r>
              <a:rPr lang="en-US" sz="3547">
                <a:solidFill>
                  <a:srgbClr val="000000"/>
                </a:solidFill>
                <a:latin typeface="Clear Sans Italics"/>
              </a:rPr>
              <a:t>Newey et Powell</a:t>
            </a:r>
            <a:r>
              <a:rPr lang="en-US" sz="3547">
                <a:solidFill>
                  <a:srgbClr val="000000"/>
                </a:solidFill>
                <a:latin typeface="Clear Sans"/>
              </a:rPr>
              <a:t> (</a:t>
            </a:r>
            <a:r>
              <a:rPr lang="en-US" sz="3547">
                <a:solidFill>
                  <a:srgbClr val="000000"/>
                </a:solidFill>
                <a:latin typeface="Clear Sans Bold"/>
              </a:rPr>
              <a:t>1987</a:t>
            </a:r>
            <a:r>
              <a:rPr lang="en-US" sz="3547">
                <a:solidFill>
                  <a:srgbClr val="000000"/>
                </a:solidFill>
                <a:latin typeface="Clear Sans"/>
              </a:rPr>
              <a:t>) avec la régression des moindres carrés asymétriques (</a:t>
            </a:r>
            <a:r>
              <a:rPr lang="en-US" sz="3547">
                <a:solidFill>
                  <a:srgbClr val="000000"/>
                </a:solidFill>
                <a:latin typeface="Clear Sans Bold"/>
              </a:rPr>
              <a:t>ALS</a:t>
            </a:r>
            <a:r>
              <a:rPr lang="en-US" sz="3547">
                <a:solidFill>
                  <a:srgbClr val="000000"/>
                </a:solidFill>
                <a:latin typeface="Clear Sans"/>
              </a:rPr>
              <a:t>):</a:t>
            </a: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4611"/>
              </a:lnSpc>
            </a:pPr>
            <a:r>
              <a:rPr lang="en-US" sz="3547">
                <a:solidFill>
                  <a:srgbClr val="000000"/>
                </a:solidFill>
                <a:latin typeface="Clear Sans"/>
              </a:rPr>
              <a:t>Pour </a:t>
            </a:r>
            <a:r>
              <a:rPr lang="en-US" sz="3547">
                <a:solidFill>
                  <a:srgbClr val="000000"/>
                </a:solidFill>
                <a:latin typeface="Clear Sans Bold"/>
              </a:rPr>
              <a:t>q=0.5</a:t>
            </a:r>
            <a:r>
              <a:rPr lang="en-US" sz="3547">
                <a:solidFill>
                  <a:srgbClr val="000000"/>
                </a:solidFill>
                <a:latin typeface="Clear Sans"/>
              </a:rPr>
              <a:t> on obtient une régression des moindres carrés ordinaires (</a:t>
            </a:r>
            <a:r>
              <a:rPr lang="en-US" sz="3547">
                <a:solidFill>
                  <a:srgbClr val="000000"/>
                </a:solidFill>
                <a:latin typeface="Clear Sans Bold"/>
              </a:rPr>
              <a:t>OLS</a:t>
            </a:r>
            <a:r>
              <a:rPr lang="en-US" sz="3547">
                <a:solidFill>
                  <a:srgbClr val="000000"/>
                </a:solidFill>
                <a:latin typeface="Clear Sans"/>
              </a:rPr>
              <a:t>)</a:t>
            </a: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4611"/>
              </a:lnSpc>
            </a:pPr>
            <a:r>
              <a:rPr lang="en-US" sz="3547">
                <a:solidFill>
                  <a:srgbClr val="000000"/>
                </a:solidFill>
                <a:latin typeface="Clear Sans"/>
              </a:rPr>
              <a:t>L’expectile donne des informations sur l’asymétrie de la distribution de Y grâce aux poids τ et (1-τ)</a:t>
            </a: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 marL="765876" lvl="1" indent="-382938">
              <a:lnSpc>
                <a:spcPts val="4611"/>
              </a:lnSpc>
              <a:buFont typeface="Arial"/>
              <a:buChar char="•"/>
            </a:pPr>
            <a:r>
              <a:rPr lang="en-US" sz="3547">
                <a:solidFill>
                  <a:srgbClr val="000000"/>
                </a:solidFill>
                <a:latin typeface="Clear Sans"/>
              </a:rPr>
              <a:t>τ &lt; 0.5 favorise les erreurs négatives</a:t>
            </a:r>
          </a:p>
          <a:p>
            <a:pPr marL="765876" lvl="1" indent="-382938">
              <a:lnSpc>
                <a:spcPts val="4611"/>
              </a:lnSpc>
              <a:buFont typeface="Arial"/>
              <a:buChar char="•"/>
            </a:pPr>
            <a:r>
              <a:rPr lang="en-US" sz="3547">
                <a:solidFill>
                  <a:srgbClr val="000000"/>
                </a:solidFill>
                <a:latin typeface="Clear Sans"/>
              </a:rPr>
              <a:t>τ &gt; 0.5 favorise les erreurs positives</a:t>
            </a: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4611"/>
              </a:lnSpc>
            </a:pPr>
            <a:endParaRPr lang="en-US" sz="3547">
              <a:solidFill>
                <a:srgbClr val="000000"/>
              </a:solidFill>
              <a:latin typeface="Clear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4064" y="5114925"/>
            <a:ext cx="457168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F1EEEE"/>
                </a:solidFill>
                <a:latin typeface="Hammersmith One"/>
              </a:rPr>
              <a:t>I. Définitions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44828" y="3355482"/>
            <a:ext cx="12763626" cy="593181"/>
            <a:chOff x="0" y="0"/>
            <a:chExt cx="17018169" cy="7909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18169" cy="790908"/>
            </a:xfrm>
            <a:custGeom>
              <a:avLst/>
              <a:gdLst/>
              <a:ahLst/>
              <a:cxnLst/>
              <a:rect l="l" t="t" r="r" b="b"/>
              <a:pathLst>
                <a:path w="17018169" h="790908">
                  <a:moveTo>
                    <a:pt x="0" y="0"/>
                  </a:moveTo>
                  <a:lnTo>
                    <a:pt x="17018169" y="0"/>
                  </a:lnTo>
                  <a:lnTo>
                    <a:pt x="17018169" y="790908"/>
                  </a:lnTo>
                  <a:lnTo>
                    <a:pt x="0" y="790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18326" y="9876867"/>
            <a:ext cx="355720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299809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3" name="Freeform 3"/>
          <p:cNvSpPr/>
          <p:nvPr/>
        </p:nvSpPr>
        <p:spPr>
          <a:xfrm rot="5400000">
            <a:off x="1035976" y="1021424"/>
            <a:ext cx="785787" cy="800338"/>
          </a:xfrm>
          <a:custGeom>
            <a:avLst/>
            <a:gdLst/>
            <a:ahLst/>
            <a:cxnLst/>
            <a:rect l="l" t="t" r="r" b="b"/>
            <a:pathLst>
              <a:path w="785787" h="800338">
                <a:moveTo>
                  <a:pt x="0" y="0"/>
                </a:moveTo>
                <a:lnTo>
                  <a:pt x="785786" y="0"/>
                </a:lnTo>
                <a:lnTo>
                  <a:pt x="785786" y="800338"/>
                </a:lnTo>
                <a:lnTo>
                  <a:pt x="0" y="80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68403" y="2484239"/>
            <a:ext cx="9917265" cy="7607220"/>
          </a:xfrm>
          <a:custGeom>
            <a:avLst/>
            <a:gdLst/>
            <a:ahLst/>
            <a:cxnLst/>
            <a:rect l="l" t="t" r="r" b="b"/>
            <a:pathLst>
              <a:path w="9917265" h="7607220">
                <a:moveTo>
                  <a:pt x="0" y="0"/>
                </a:moveTo>
                <a:lnTo>
                  <a:pt x="9917265" y="0"/>
                </a:lnTo>
                <a:lnTo>
                  <a:pt x="9917265" y="7607220"/>
                </a:lnTo>
                <a:lnTo>
                  <a:pt x="0" y="7607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4064" y="5114925"/>
            <a:ext cx="457168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F1EEEE"/>
                </a:solidFill>
                <a:latin typeface="Hammersmith One"/>
              </a:rPr>
              <a:t>I. Définitions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0480" y="1373968"/>
            <a:ext cx="11298820" cy="61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  <a:spcBef>
                <a:spcPct val="0"/>
              </a:spcBef>
            </a:pPr>
            <a:r>
              <a:rPr lang="en-US" sz="3786">
                <a:solidFill>
                  <a:srgbClr val="000000"/>
                </a:solidFill>
                <a:latin typeface="Open Sauce"/>
              </a:rPr>
              <a:t>Fonctions de perte d’expectiles de X ~N(0,1)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0574" y="9879281"/>
            <a:ext cx="357426" cy="4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7241" y="1248533"/>
            <a:ext cx="11304986" cy="8883385"/>
          </a:xfrm>
          <a:custGeom>
            <a:avLst/>
            <a:gdLst/>
            <a:ahLst/>
            <a:cxnLst/>
            <a:rect l="l" t="t" r="r" b="b"/>
            <a:pathLst>
              <a:path w="11304986" h="8883385">
                <a:moveTo>
                  <a:pt x="0" y="0"/>
                </a:moveTo>
                <a:lnTo>
                  <a:pt x="11304985" y="0"/>
                </a:lnTo>
                <a:lnTo>
                  <a:pt x="11304985" y="8883385"/>
                </a:lnTo>
                <a:lnTo>
                  <a:pt x="0" y="888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5299809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4" name="Freeform 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4064" y="5114925"/>
            <a:ext cx="457168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F1EEEE"/>
                </a:solidFill>
                <a:latin typeface="Hammersmith One"/>
              </a:rPr>
              <a:t>II. Propriétés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45338" y="9919741"/>
            <a:ext cx="342662" cy="4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7135" y="-9285764"/>
            <a:ext cx="12829064" cy="1140523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FB5C7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id="5" name="TextBox 5"/>
          <p:cNvSpPr txBox="1"/>
          <p:nvPr/>
        </p:nvSpPr>
        <p:spPr>
          <a:xfrm>
            <a:off x="5066747" y="759537"/>
            <a:ext cx="766984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II. Propriétés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895850"/>
            <a:ext cx="9525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0" y="2481425"/>
            <a:ext cx="18619317" cy="805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4"/>
              </a:lnSpc>
            </a:pPr>
            <a:endParaRPr/>
          </a:p>
          <a:p>
            <a:pPr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Open Sans"/>
              </a:rPr>
              <a:t> Pour </a:t>
            </a:r>
            <a:r>
              <a:rPr lang="en-US" sz="3110">
                <a:solidFill>
                  <a:srgbClr val="000000"/>
                </a:solidFill>
                <a:latin typeface="Open Sans Bold"/>
              </a:rPr>
              <a:t>q≤0.5</a:t>
            </a:r>
            <a:r>
              <a:rPr lang="en-US" sz="3110">
                <a:solidFill>
                  <a:srgbClr val="000000"/>
                </a:solidFill>
                <a:latin typeface="Open Sans"/>
              </a:rPr>
              <a:t> cette mesure de risque vérifie les propriétés d’une </a:t>
            </a:r>
            <a:r>
              <a:rPr lang="en-US" sz="3110">
                <a:solidFill>
                  <a:srgbClr val="000000"/>
                </a:solidFill>
                <a:latin typeface="Open Sans Bold"/>
              </a:rPr>
              <a:t>mesure de risque cohérente:</a:t>
            </a:r>
          </a:p>
          <a:p>
            <a:pPr>
              <a:lnSpc>
                <a:spcPts val="4354"/>
              </a:lnSpc>
            </a:pPr>
            <a:endParaRPr lang="en-US" sz="311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Open Sans Bold"/>
              </a:rPr>
              <a:t>1) Invariance par translation</a:t>
            </a:r>
          </a:p>
          <a:p>
            <a:pPr>
              <a:lnSpc>
                <a:spcPts val="4354"/>
              </a:lnSpc>
            </a:pPr>
            <a:endParaRPr lang="en-US" sz="311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071"/>
              </a:lnSpc>
            </a:pPr>
            <a:endParaRPr lang="en-US" sz="311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000000"/>
                </a:solidFill>
                <a:latin typeface="Open Sans Bold"/>
              </a:rPr>
              <a:t>2) Monotonie</a:t>
            </a:r>
          </a:p>
          <a:p>
            <a:pPr>
              <a:lnSpc>
                <a:spcPts val="4071"/>
              </a:lnSpc>
            </a:pPr>
            <a:endParaRPr lang="en-US" sz="2908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071"/>
              </a:lnSpc>
            </a:pPr>
            <a:endParaRPr lang="en-US" sz="2908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000000"/>
                </a:solidFill>
                <a:latin typeface="Open Sans Bold"/>
              </a:rPr>
              <a:t>3) Homogénéité</a:t>
            </a:r>
          </a:p>
          <a:p>
            <a:pPr>
              <a:lnSpc>
                <a:spcPts val="4071"/>
              </a:lnSpc>
            </a:pPr>
            <a:endParaRPr lang="en-US" sz="2908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209"/>
              </a:lnSpc>
            </a:pPr>
            <a:endParaRPr lang="en-US" sz="2908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Open Sans Bold"/>
              </a:rPr>
              <a:t>4) Sous-additivité</a:t>
            </a:r>
          </a:p>
          <a:p>
            <a:pPr>
              <a:lnSpc>
                <a:spcPts val="4489"/>
              </a:lnSpc>
            </a:pPr>
            <a:endParaRPr lang="en-US" sz="3006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489"/>
              </a:lnSpc>
            </a:pPr>
            <a:endParaRPr lang="en-US" sz="3006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290456" y="5051107"/>
            <a:ext cx="10680553" cy="567737"/>
            <a:chOff x="0" y="0"/>
            <a:chExt cx="14240737" cy="7569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0737" cy="756983"/>
            </a:xfrm>
            <a:custGeom>
              <a:avLst/>
              <a:gdLst/>
              <a:ahLst/>
              <a:cxnLst/>
              <a:rect l="l" t="t" r="r" b="b"/>
              <a:pathLst>
                <a:path w="14240737" h="756983">
                  <a:moveTo>
                    <a:pt x="0" y="0"/>
                  </a:moveTo>
                  <a:lnTo>
                    <a:pt x="14240737" y="0"/>
                  </a:lnTo>
                  <a:lnTo>
                    <a:pt x="14240737" y="756983"/>
                  </a:lnTo>
                  <a:lnTo>
                    <a:pt x="0" y="756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351416" y="6626280"/>
            <a:ext cx="8655044" cy="520604"/>
            <a:chOff x="0" y="0"/>
            <a:chExt cx="11540059" cy="6941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40059" cy="694139"/>
            </a:xfrm>
            <a:custGeom>
              <a:avLst/>
              <a:gdLst/>
              <a:ahLst/>
              <a:cxnLst/>
              <a:rect l="l" t="t" r="r" b="b"/>
              <a:pathLst>
                <a:path w="11540059" h="694139">
                  <a:moveTo>
                    <a:pt x="0" y="0"/>
                  </a:moveTo>
                  <a:lnTo>
                    <a:pt x="11540059" y="0"/>
                  </a:lnTo>
                  <a:lnTo>
                    <a:pt x="11540059" y="694139"/>
                  </a:lnTo>
                  <a:lnTo>
                    <a:pt x="0" y="694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335631" y="8156534"/>
            <a:ext cx="8686614" cy="512863"/>
            <a:chOff x="0" y="0"/>
            <a:chExt cx="11582152" cy="6838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82152" cy="683817"/>
            </a:xfrm>
            <a:custGeom>
              <a:avLst/>
              <a:gdLst/>
              <a:ahLst/>
              <a:cxnLst/>
              <a:rect l="l" t="t" r="r" b="b"/>
              <a:pathLst>
                <a:path w="11582152" h="683817">
                  <a:moveTo>
                    <a:pt x="0" y="0"/>
                  </a:moveTo>
                  <a:lnTo>
                    <a:pt x="11582152" y="0"/>
                  </a:lnTo>
                  <a:lnTo>
                    <a:pt x="11582152" y="683817"/>
                  </a:lnTo>
                  <a:lnTo>
                    <a:pt x="0" y="683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264422" y="2279042"/>
            <a:ext cx="8829033" cy="826108"/>
            <a:chOff x="0" y="0"/>
            <a:chExt cx="11772044" cy="11014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72044" cy="1101478"/>
            </a:xfrm>
            <a:custGeom>
              <a:avLst/>
              <a:gdLst/>
              <a:ahLst/>
              <a:cxnLst/>
              <a:rect l="l" t="t" r="r" b="b"/>
              <a:pathLst>
                <a:path w="11772044" h="1101478">
                  <a:moveTo>
                    <a:pt x="0" y="0"/>
                  </a:moveTo>
                  <a:lnTo>
                    <a:pt x="11772044" y="0"/>
                  </a:lnTo>
                  <a:lnTo>
                    <a:pt x="11772044" y="1101478"/>
                  </a:lnTo>
                  <a:lnTo>
                    <a:pt x="0" y="1101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310935" y="9584531"/>
            <a:ext cx="9587262" cy="482378"/>
            <a:chOff x="0" y="0"/>
            <a:chExt cx="12783016" cy="6431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83016" cy="643171"/>
            </a:xfrm>
            <a:custGeom>
              <a:avLst/>
              <a:gdLst/>
              <a:ahLst/>
              <a:cxnLst/>
              <a:rect l="l" t="t" r="r" b="b"/>
              <a:pathLst>
                <a:path w="12783016" h="643171">
                  <a:moveTo>
                    <a:pt x="0" y="0"/>
                  </a:moveTo>
                  <a:lnTo>
                    <a:pt x="12783016" y="0"/>
                  </a:lnTo>
                  <a:lnTo>
                    <a:pt x="12783016" y="643171"/>
                  </a:lnTo>
                  <a:lnTo>
                    <a:pt x="0" y="643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931884" y="9881695"/>
            <a:ext cx="356116" cy="4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299809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3" name="Freeform 3"/>
          <p:cNvSpPr/>
          <p:nvPr/>
        </p:nvSpPr>
        <p:spPr>
          <a:xfrm rot="5400000">
            <a:off x="1035976" y="1021424"/>
            <a:ext cx="785787" cy="800338"/>
          </a:xfrm>
          <a:custGeom>
            <a:avLst/>
            <a:gdLst/>
            <a:ahLst/>
            <a:cxnLst/>
            <a:rect l="l" t="t" r="r" b="b"/>
            <a:pathLst>
              <a:path w="785787" h="800338">
                <a:moveTo>
                  <a:pt x="0" y="0"/>
                </a:moveTo>
                <a:lnTo>
                  <a:pt x="785786" y="0"/>
                </a:lnTo>
                <a:lnTo>
                  <a:pt x="785786" y="800338"/>
                </a:lnTo>
                <a:lnTo>
                  <a:pt x="0" y="80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4064" y="4124325"/>
            <a:ext cx="4468294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F1EEEE"/>
                </a:solidFill>
                <a:latin typeface="Hammersmith One"/>
              </a:rPr>
              <a:t>IV. Conclusion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23226"/>
              </p:ext>
            </p:extLst>
          </p:nvPr>
        </p:nvGraphicFramePr>
        <p:xfrm>
          <a:off x="5735571" y="1421593"/>
          <a:ext cx="3115732" cy="1653504"/>
        </p:xfrm>
        <a:graphic>
          <a:graphicData uri="http://schemas.openxmlformats.org/drawingml/2006/table">
            <a:tbl>
              <a:tblPr/>
              <a:tblGrid>
                <a:gridCol w="31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3504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 err="1">
                          <a:solidFill>
                            <a:srgbClr val="FFFFFF"/>
                          </a:solidFill>
                          <a:latin typeface="Open Sauce Bold"/>
                        </a:rPr>
                        <a:t>VaR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28791"/>
              </p:ext>
            </p:extLst>
          </p:nvPr>
        </p:nvGraphicFramePr>
        <p:xfrm>
          <a:off x="5735571" y="4028732"/>
          <a:ext cx="3115732" cy="5715483"/>
        </p:xfrm>
        <a:graphic>
          <a:graphicData uri="http://schemas.openxmlformats.org/drawingml/2006/table">
            <a:tbl>
              <a:tblPr/>
              <a:tblGrid>
                <a:gridCol w="311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483"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Plus facile à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interpréter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</a:t>
                      </a:r>
                      <a:endParaRPr lang="en-US" sz="1100" dirty="0"/>
                    </a:p>
                    <a:p>
                      <a:pPr>
                        <a:lnSpc>
                          <a:spcPts val="3499"/>
                        </a:lnSpc>
                      </a:pPr>
                      <a:endParaRPr lang="en-US" sz="1100" dirty="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Moins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sensible aux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valeurs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extrêmes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de la distribution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992972"/>
              </p:ext>
            </p:extLst>
          </p:nvPr>
        </p:nvGraphicFramePr>
        <p:xfrm>
          <a:off x="9436698" y="1421593"/>
          <a:ext cx="3441102" cy="1653504"/>
        </p:xfrm>
        <a:graphic>
          <a:graphicData uri="http://schemas.openxmlformats.org/drawingml/2006/table">
            <a:tbl>
              <a:tblPr/>
              <a:tblGrid>
                <a:gridCol w="3441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3504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 err="1">
                          <a:solidFill>
                            <a:srgbClr val="FFFFFF"/>
                          </a:solidFill>
                          <a:latin typeface="Open Sauce Bold"/>
                        </a:rPr>
                        <a:t>Expectiles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241688"/>
              </p:ext>
            </p:extLst>
          </p:nvPr>
        </p:nvGraphicFramePr>
        <p:xfrm>
          <a:off x="9436698" y="4028732"/>
          <a:ext cx="3441102" cy="5715483"/>
        </p:xfrm>
        <a:graphic>
          <a:graphicData uri="http://schemas.openxmlformats.org/drawingml/2006/table">
            <a:tbl>
              <a:tblPr/>
              <a:tblGrid>
                <a:gridCol w="3441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483"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Mesure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cohérente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de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risque</a:t>
                      </a:r>
                      <a:endParaRPr lang="en-US" sz="1100" dirty="0"/>
                    </a:p>
                    <a:p>
                      <a:pPr>
                        <a:lnSpc>
                          <a:spcPts val="3499"/>
                        </a:lnSpc>
                      </a:pPr>
                      <a:endParaRPr lang="en-US" sz="1100" dirty="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Offre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une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vision plus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détaillée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de la distribution des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pertes</a:t>
                      </a:r>
                      <a:endParaRPr lang="en-US" sz="2499" dirty="0">
                        <a:solidFill>
                          <a:srgbClr val="000000"/>
                        </a:solidFill>
                        <a:latin typeface="Open Sauce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7930574" y="9881695"/>
            <a:ext cx="357426" cy="4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19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72216"/>
              </p:ext>
            </p:extLst>
          </p:nvPr>
        </p:nvGraphicFramePr>
        <p:xfrm>
          <a:off x="13331453" y="1421593"/>
          <a:ext cx="3441102" cy="1653504"/>
        </p:xfrm>
        <a:graphic>
          <a:graphicData uri="http://schemas.openxmlformats.org/drawingml/2006/table">
            <a:tbl>
              <a:tblPr/>
              <a:tblGrid>
                <a:gridCol w="3441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3504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 err="1">
                          <a:solidFill>
                            <a:srgbClr val="FFFFFF"/>
                          </a:solidFill>
                          <a:latin typeface="Open Sauce Bold"/>
                        </a:rPr>
                        <a:t>TVaR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99761"/>
              </p:ext>
            </p:extLst>
          </p:nvPr>
        </p:nvGraphicFramePr>
        <p:xfrm>
          <a:off x="13331453" y="4028732"/>
          <a:ext cx="3441102" cy="5715483"/>
        </p:xfrm>
        <a:graphic>
          <a:graphicData uri="http://schemas.openxmlformats.org/drawingml/2006/table">
            <a:tbl>
              <a:tblPr/>
              <a:tblGrid>
                <a:gridCol w="3441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483"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Mesure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cohérente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de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risque</a:t>
                      </a:r>
                      <a:endParaRPr lang="en-US" sz="1100" dirty="0"/>
                    </a:p>
                    <a:p>
                      <a:pPr>
                        <a:lnSpc>
                          <a:spcPts val="3499"/>
                        </a:lnSpc>
                      </a:pPr>
                      <a:endParaRPr lang="en-US" sz="1100" dirty="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Efficace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pour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l’étude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des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risques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uce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Open Sauce"/>
                        </a:rPr>
                        <a:t>extrêmes</a:t>
                      </a:r>
                      <a:endParaRPr lang="en-US" sz="2499" dirty="0">
                        <a:solidFill>
                          <a:srgbClr val="000000"/>
                        </a:solidFill>
                        <a:latin typeface="Open Sauce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3308" y="-680073"/>
            <a:ext cx="12447308" cy="1244725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3529" r="-2352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345077" y="1028700"/>
            <a:ext cx="5029894" cy="1769215"/>
            <a:chOff x="0" y="0"/>
            <a:chExt cx="6350000" cy="2233549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6312027" cy="2195449"/>
            </a:xfrm>
            <a:custGeom>
              <a:avLst/>
              <a:gdLst/>
              <a:ahLst/>
              <a:cxnLst/>
              <a:rect l="l" t="t" r="r" b="b"/>
              <a:pathLst>
                <a:path w="6312027" h="2195449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1F4A6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2233549"/>
            </a:xfrm>
            <a:custGeom>
              <a:avLst/>
              <a:gdLst/>
              <a:ahLst/>
              <a:cxnLst/>
              <a:rect l="l" t="t" r="r" b="b"/>
              <a:pathLst>
                <a:path w="6350000" h="2233549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026A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844433" y="1503733"/>
            <a:ext cx="403118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9"/>
              </a:lnSpc>
            </a:pPr>
            <a:r>
              <a:rPr lang="en-US" sz="5424" spc="-108">
                <a:solidFill>
                  <a:srgbClr val="FFFFFF"/>
                </a:solidFill>
                <a:latin typeface="Antonio Bold"/>
              </a:rPr>
              <a:t>Sommaire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45721" y="3942770"/>
            <a:ext cx="6660189" cy="3201572"/>
            <a:chOff x="0" y="0"/>
            <a:chExt cx="8880252" cy="4268762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888025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44057"/>
                  </a:solidFill>
                  <a:latin typeface="Open Sauce Bold"/>
                </a:rPr>
                <a:t>VaR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78610"/>
              <a:ext cx="888025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44057"/>
                  </a:solidFill>
                  <a:latin typeface="Open Sauce Bold"/>
                </a:rPr>
                <a:t>TVaR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33419"/>
              <a:ext cx="888025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44057"/>
                  </a:solidFill>
                  <a:latin typeface="Open Sauce Bold"/>
                </a:rPr>
                <a:t>Application numérique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388229"/>
              <a:ext cx="888025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044057"/>
                  </a:solidFill>
                  <a:latin typeface="Open Sauce Bold"/>
                </a:rPr>
                <a:t>Expectiles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971046" y="9876867"/>
            <a:ext cx="212179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299809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3" name="Freeform 3"/>
          <p:cNvSpPr/>
          <p:nvPr/>
        </p:nvSpPr>
        <p:spPr>
          <a:xfrm>
            <a:off x="5513161" y="352936"/>
            <a:ext cx="12774839" cy="9581129"/>
          </a:xfrm>
          <a:custGeom>
            <a:avLst/>
            <a:gdLst/>
            <a:ahLst/>
            <a:cxnLst/>
            <a:rect l="l" t="t" r="r" b="b"/>
            <a:pathLst>
              <a:path w="12774839" h="9581129">
                <a:moveTo>
                  <a:pt x="0" y="0"/>
                </a:moveTo>
                <a:lnTo>
                  <a:pt x="12774839" y="0"/>
                </a:lnTo>
                <a:lnTo>
                  <a:pt x="12774839" y="9581128"/>
                </a:lnTo>
                <a:lnTo>
                  <a:pt x="0" y="958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7135" y="-9285764"/>
            <a:ext cx="12829064" cy="1232916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FB5C7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id="5" name="AutoShape 5"/>
          <p:cNvSpPr/>
          <p:nvPr/>
        </p:nvSpPr>
        <p:spPr>
          <a:xfrm flipV="1">
            <a:off x="8896905" y="6584578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066747" y="759537"/>
            <a:ext cx="766984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Méthode historique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6546478"/>
            <a:ext cx="7625317" cy="2700232"/>
            <a:chOff x="0" y="0"/>
            <a:chExt cx="10167090" cy="3600309"/>
          </a:xfrm>
        </p:grpSpPr>
        <p:sp>
          <p:nvSpPr>
            <p:cNvPr id="8" name="TextBox 8"/>
            <p:cNvSpPr txBox="1"/>
            <p:nvPr/>
          </p:nvSpPr>
          <p:spPr>
            <a:xfrm>
              <a:off x="0" y="971409"/>
              <a:ext cx="10167090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Extrêmement simple à calculer</a:t>
              </a:r>
            </a:p>
            <a:p>
              <a:pPr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Facile à expliquer aux non professionnels du risque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6709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F4A67"/>
                  </a:solidFill>
                  <a:latin typeface="Open Sauce Bold"/>
                </a:rPr>
                <a:t>AVANTAGES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6479803"/>
            <a:ext cx="8115300" cy="2700232"/>
            <a:chOff x="0" y="0"/>
            <a:chExt cx="10820400" cy="360030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71409"/>
              <a:ext cx="10820400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Réagit lentement au changement d’environnement du marché ce qui est problématique lors des changement de cycle économique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8204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44057"/>
                  </a:solidFill>
                  <a:latin typeface="Open Sauce Bold"/>
                </a:rPr>
                <a:t>INCONVENIENTS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3914173"/>
            <a:ext cx="1623060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1B2432"/>
                </a:solidFill>
                <a:latin typeface="Open Sauce Bold"/>
              </a:rPr>
              <a:t>Cette méthode repose sur l’hypothèse que les réalisations passées se répèteront de nouveau dans le futur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7135" y="-9285764"/>
            <a:ext cx="12829064" cy="1232916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FB5C7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id="5" name="AutoShape 5"/>
          <p:cNvSpPr/>
          <p:nvPr/>
        </p:nvSpPr>
        <p:spPr>
          <a:xfrm flipV="1">
            <a:off x="8896905" y="6584578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066747" y="759537"/>
            <a:ext cx="766984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Méthode paramétrique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6265174"/>
            <a:ext cx="7625317" cy="3195532"/>
            <a:chOff x="0" y="0"/>
            <a:chExt cx="10167090" cy="4260709"/>
          </a:xfrm>
        </p:grpSpPr>
        <p:sp>
          <p:nvSpPr>
            <p:cNvPr id="8" name="TextBox 8"/>
            <p:cNvSpPr txBox="1"/>
            <p:nvPr/>
          </p:nvSpPr>
          <p:spPr>
            <a:xfrm>
              <a:off x="0" y="971409"/>
              <a:ext cx="10167090" cy="328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Facile à calculer</a:t>
              </a:r>
            </a:p>
            <a:p>
              <a:pPr algn="ctr"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Globalement vrai pour un portefeuille contenant des actions voire même des obligations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6709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F4A67"/>
                  </a:solidFill>
                  <a:latin typeface="Open Sauce Bold"/>
                </a:rPr>
                <a:t>AVANTAGES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6265174"/>
            <a:ext cx="8115300" cy="3195532"/>
            <a:chOff x="0" y="0"/>
            <a:chExt cx="10820400" cy="426070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71409"/>
              <a:ext cx="10820400" cy="328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En cas de risque extrême, la courbe de distribution normale ne sera pas en phase avec les conditions réelles du marché (ex: catastrophe naturelle, crises...)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8204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44057"/>
                  </a:solidFill>
                  <a:latin typeface="Open Sauce Bold"/>
                </a:rPr>
                <a:t>INCONVENIENTS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3582089"/>
            <a:ext cx="162306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1B2432"/>
                </a:solidFill>
                <a:latin typeface="Open Sauce Bold"/>
              </a:rPr>
              <a:t>La VaR paramétrique repose sur l’hypothèse que les rendements des actifs suivent une loi normale. Les gains et les pertes sont répartis de manière égale.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7135" y="-9285764"/>
            <a:ext cx="12829064" cy="1232916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FB5C7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id="5" name="AutoShape 5"/>
          <p:cNvSpPr/>
          <p:nvPr/>
        </p:nvSpPr>
        <p:spPr>
          <a:xfrm flipV="1">
            <a:off x="8896905" y="6584578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066747" y="307100"/>
            <a:ext cx="766984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Simulation par Monte Carlo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6303274"/>
            <a:ext cx="7625317" cy="2700232"/>
            <a:chOff x="0" y="0"/>
            <a:chExt cx="10167090" cy="3600309"/>
          </a:xfrm>
        </p:grpSpPr>
        <p:sp>
          <p:nvSpPr>
            <p:cNvPr id="8" name="TextBox 8"/>
            <p:cNvSpPr txBox="1"/>
            <p:nvPr/>
          </p:nvSpPr>
          <p:spPr>
            <a:xfrm>
              <a:off x="0" y="971409"/>
              <a:ext cx="10167090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Méthodes la plus souples </a:t>
              </a:r>
            </a:p>
            <a:p>
              <a:pPr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Aucunes hypothèses de distribution ou d’historique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6709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F4A67"/>
                  </a:solidFill>
                  <a:latin typeface="Open Sauce Bold"/>
                </a:rPr>
                <a:t>AVANTAGES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6303274"/>
            <a:ext cx="8115300" cy="4681432"/>
            <a:chOff x="0" y="0"/>
            <a:chExt cx="10820400" cy="624190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71409"/>
              <a:ext cx="10820400" cy="527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Sa complexité et son temps de calcul</a:t>
              </a: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 </a:t>
              </a: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Ex: cas des bureau de négociations: besoin de chiffres sur les risques en temps réelles ce qui peut être difficile avec cette méthode qui prend du temps</a:t>
              </a: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 </a:t>
              </a:r>
            </a:p>
            <a:p>
              <a:pPr algn="ctr"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8204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44057"/>
                  </a:solidFill>
                  <a:latin typeface="Open Sauce Bold"/>
                </a:rPr>
                <a:t>INCONVENIENTS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3310626"/>
            <a:ext cx="16230600" cy="261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1B2432"/>
                </a:solidFill>
                <a:latin typeface="Open Sauce Bold"/>
              </a:rPr>
              <a:t>Cette méthode génère des essais de manière aléatoire en utilisant des modèles numériques afin de simuler des rendements projetés sur des centaines ou des milliers d’itérations possibles.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886701" cy="10287000"/>
          </a:xfrm>
          <a:prstGeom prst="rect">
            <a:avLst/>
          </a:prstGeom>
          <a:solidFill>
            <a:srgbClr val="1F4A67"/>
          </a:solidFill>
        </p:spPr>
      </p:sp>
      <p:grpSp>
        <p:nvGrpSpPr>
          <p:cNvPr id="3" name="Group 3"/>
          <p:cNvGrpSpPr/>
          <p:nvPr/>
        </p:nvGrpSpPr>
        <p:grpSpPr>
          <a:xfrm rot="-3270436">
            <a:off x="-3819097" y="5388148"/>
            <a:ext cx="12098771" cy="6654453"/>
            <a:chOff x="0" y="0"/>
            <a:chExt cx="4060919" cy="2233549"/>
          </a:xfrm>
        </p:grpSpPr>
        <p:sp>
          <p:nvSpPr>
            <p:cNvPr id="4" name="Freeform 4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026A8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7DC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38225" y="3561644"/>
            <a:ext cx="5541666" cy="554164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0296" r="-5029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44173" y="1008740"/>
            <a:ext cx="4145937" cy="717383"/>
            <a:chOff x="0" y="0"/>
            <a:chExt cx="5527915" cy="956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8685" cy="956511"/>
            </a:xfrm>
            <a:custGeom>
              <a:avLst/>
              <a:gdLst/>
              <a:ahLst/>
              <a:cxnLst/>
              <a:rect l="l" t="t" r="r" b="b"/>
              <a:pathLst>
                <a:path w="928685" h="956511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245662" y="94080"/>
              <a:ext cx="428225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Open Sauce Bold"/>
                </a:rPr>
                <a:t>Programme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75451" y="1726123"/>
            <a:ext cx="8183849" cy="6583786"/>
            <a:chOff x="0" y="0"/>
            <a:chExt cx="10911799" cy="87783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10911799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Value at risk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099506"/>
              <a:ext cx="10911799" cy="34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Open Sauce"/>
                </a:rPr>
                <a:t>I- Définition de la VaR</a:t>
              </a:r>
            </a:p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Open Sauce"/>
                </a:rPr>
                <a:t>II- Caractéristiques de la VaR</a:t>
              </a:r>
            </a:p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Open Sauce"/>
                </a:rPr>
                <a:t>III- Limites principales de la VaR</a:t>
              </a:r>
            </a:p>
            <a:p>
              <a:pPr>
                <a:lnSpc>
                  <a:spcPts val="5199"/>
                </a:lnSpc>
              </a:pPr>
              <a:endParaRPr lang="en-US" sz="3999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200699"/>
              <a:ext cx="10911799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312503"/>
              <a:ext cx="10911799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990096" y="9876867"/>
            <a:ext cx="212179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9262" y="800100"/>
            <a:ext cx="14268738" cy="1019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206" lvl="1" indent="-417603">
              <a:lnSpc>
                <a:spcPts val="5029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Clear Sans"/>
              </a:rPr>
              <a:t>Notion utilisée pour 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mesurer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 et 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quantifier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 le risque dans le monde 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financier </a:t>
            </a:r>
          </a:p>
          <a:p>
            <a:pPr>
              <a:lnSpc>
                <a:spcPts val="5029"/>
              </a:lnSpc>
            </a:pPr>
            <a:endParaRPr lang="en-US" sz="3868">
              <a:solidFill>
                <a:srgbClr val="000000"/>
              </a:solidFill>
              <a:latin typeface="Clear Sans Bold"/>
            </a:endParaRPr>
          </a:p>
          <a:p>
            <a:pPr marL="835206" lvl="1" indent="-417603">
              <a:lnSpc>
                <a:spcPts val="5029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Clear Sans"/>
              </a:rPr>
              <a:t>Outil statistique qui représente 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la perte potentielle maximale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 sur la valeur d’un actif ou d’un portefeuille compte tenu d’un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 horizon temporel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 donné et d’un 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intervalle de confiance</a:t>
            </a:r>
          </a:p>
          <a:p>
            <a:pPr>
              <a:lnSpc>
                <a:spcPts val="5029"/>
              </a:lnSpc>
            </a:pPr>
            <a:endParaRPr lang="en-US" sz="3868">
              <a:solidFill>
                <a:srgbClr val="000000"/>
              </a:solidFill>
              <a:latin typeface="Clear Sans Bold"/>
            </a:endParaRPr>
          </a:p>
          <a:p>
            <a:pPr marL="835206" lvl="1" indent="-417603">
              <a:lnSpc>
                <a:spcPts val="5029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Clear Sans"/>
              </a:rPr>
              <a:t>Soit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 α 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un nombre entre 0 et 1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, 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soit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 r 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le rendement , VaR est telle que :</a:t>
            </a:r>
          </a:p>
          <a:p>
            <a:pPr>
              <a:lnSpc>
                <a:spcPts val="5029"/>
              </a:lnSpc>
            </a:pPr>
            <a:endParaRPr lang="en-US" sz="3868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5029"/>
              </a:lnSpc>
            </a:pPr>
            <a:endParaRPr lang="en-US" sz="3868">
              <a:solidFill>
                <a:srgbClr val="000000"/>
              </a:solidFill>
              <a:latin typeface="Clear Sans"/>
            </a:endParaRPr>
          </a:p>
          <a:p>
            <a:pPr marL="835206" lvl="1" indent="-417603">
              <a:lnSpc>
                <a:spcPts val="5029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Clear Sans"/>
              </a:rPr>
              <a:t>Autrement dit c’est le quantile </a:t>
            </a:r>
            <a:r>
              <a:rPr lang="en-US" sz="3868">
                <a:solidFill>
                  <a:srgbClr val="000000"/>
                </a:solidFill>
                <a:latin typeface="Clear Sans Bold"/>
              </a:rPr>
              <a:t>1- α</a:t>
            </a:r>
            <a:r>
              <a:rPr lang="en-US" sz="3868">
                <a:solidFill>
                  <a:srgbClr val="000000"/>
                </a:solidFill>
                <a:latin typeface="Clear Sans"/>
              </a:rPr>
              <a:t> de la distribution des rendements du portefeuille</a:t>
            </a:r>
          </a:p>
          <a:p>
            <a:pPr>
              <a:lnSpc>
                <a:spcPts val="5029"/>
              </a:lnSpc>
            </a:pPr>
            <a:endParaRPr lang="en-US" sz="3868">
              <a:solidFill>
                <a:srgbClr val="000000"/>
              </a:solidFill>
              <a:latin typeface="Clear Sans"/>
            </a:endParaRPr>
          </a:p>
          <a:p>
            <a:pPr>
              <a:lnSpc>
                <a:spcPts val="5029"/>
              </a:lnSpc>
            </a:pPr>
            <a:endParaRPr lang="en-US" sz="3868">
              <a:solidFill>
                <a:srgbClr val="000000"/>
              </a:solidFill>
              <a:latin typeface="Clear San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4019262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4" name="Freeform 4"/>
          <p:cNvSpPr/>
          <p:nvPr/>
        </p:nvSpPr>
        <p:spPr>
          <a:xfrm rot="5400000">
            <a:off x="1035976" y="1021424"/>
            <a:ext cx="785787" cy="800338"/>
          </a:xfrm>
          <a:custGeom>
            <a:avLst/>
            <a:gdLst/>
            <a:ahLst/>
            <a:cxnLst/>
            <a:rect l="l" t="t" r="r" b="b"/>
            <a:pathLst>
              <a:path w="785787" h="800338">
                <a:moveTo>
                  <a:pt x="0" y="0"/>
                </a:moveTo>
                <a:lnTo>
                  <a:pt x="785786" y="0"/>
                </a:lnTo>
                <a:lnTo>
                  <a:pt x="785786" y="800338"/>
                </a:lnTo>
                <a:lnTo>
                  <a:pt x="0" y="80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6453" y="-25562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26621" y="7397031"/>
            <a:ext cx="9627779" cy="870669"/>
          </a:xfrm>
          <a:custGeom>
            <a:avLst/>
            <a:gdLst/>
            <a:ahLst/>
            <a:cxnLst/>
            <a:rect l="l" t="t" r="r" b="b"/>
            <a:pathLst>
              <a:path w="10565605" h="953964">
                <a:moveTo>
                  <a:pt x="0" y="0"/>
                </a:moveTo>
                <a:lnTo>
                  <a:pt x="10565605" y="0"/>
                </a:lnTo>
                <a:lnTo>
                  <a:pt x="10565605" y="953965"/>
                </a:lnTo>
                <a:lnTo>
                  <a:pt x="0" y="953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064" y="4124325"/>
            <a:ext cx="3655199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F1EEEE"/>
                </a:solidFill>
                <a:latin typeface="Hammersmith One"/>
              </a:rPr>
              <a:t>Définition de la VaR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74742" y="9876867"/>
            <a:ext cx="212179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339920" cy="10287000"/>
          </a:xfrm>
          <a:prstGeom prst="rect">
            <a:avLst/>
          </a:prstGeom>
          <a:solidFill>
            <a:srgbClr val="6FB5C7"/>
          </a:solidFill>
        </p:spPr>
      </p:sp>
      <p:sp>
        <p:nvSpPr>
          <p:cNvPr id="3" name="Freeform 3"/>
          <p:cNvSpPr/>
          <p:nvPr/>
        </p:nvSpPr>
        <p:spPr>
          <a:xfrm rot="5400000">
            <a:off x="1035976" y="1021424"/>
            <a:ext cx="785787" cy="800338"/>
          </a:xfrm>
          <a:custGeom>
            <a:avLst/>
            <a:gdLst/>
            <a:ahLst/>
            <a:cxnLst/>
            <a:rect l="l" t="t" r="r" b="b"/>
            <a:pathLst>
              <a:path w="785787" h="800338">
                <a:moveTo>
                  <a:pt x="0" y="0"/>
                </a:moveTo>
                <a:lnTo>
                  <a:pt x="785786" y="0"/>
                </a:lnTo>
                <a:lnTo>
                  <a:pt x="785786" y="800338"/>
                </a:lnTo>
                <a:lnTo>
                  <a:pt x="0" y="80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6453" y="-25562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45774" y="2971800"/>
            <a:ext cx="13747507" cy="6584767"/>
          </a:xfrm>
          <a:custGeom>
            <a:avLst/>
            <a:gdLst/>
            <a:ahLst/>
            <a:cxnLst/>
            <a:rect l="l" t="t" r="r" b="b"/>
            <a:pathLst>
              <a:path w="13747507" h="6584767">
                <a:moveTo>
                  <a:pt x="0" y="0"/>
                </a:moveTo>
                <a:lnTo>
                  <a:pt x="13747507" y="0"/>
                </a:lnTo>
                <a:lnTo>
                  <a:pt x="13747507" y="6584767"/>
                </a:lnTo>
                <a:lnTo>
                  <a:pt x="0" y="6584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125" y="4758922"/>
            <a:ext cx="381136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F1EEEE"/>
                </a:solidFill>
                <a:latin typeface="Hammersmith One"/>
              </a:rPr>
              <a:t>Exemple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79754" y="9876867"/>
            <a:ext cx="213814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5488" y="990600"/>
            <a:ext cx="14948080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Distribution de probabilité des gains et des pertes potentielles d’un portefeuille à un horizon 10jours avec une VaR de 5 000€ et un intervalle de confiance de 95%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8701" y="5421854"/>
            <a:ext cx="10471590" cy="5235795"/>
          </a:xfrm>
          <a:custGeom>
            <a:avLst/>
            <a:gdLst/>
            <a:ahLst/>
            <a:cxnLst/>
            <a:rect l="l" t="t" r="r" b="b"/>
            <a:pathLst>
              <a:path w="10471590" h="5235795">
                <a:moveTo>
                  <a:pt x="0" y="0"/>
                </a:moveTo>
                <a:lnTo>
                  <a:pt x="10471589" y="0"/>
                </a:lnTo>
                <a:lnTo>
                  <a:pt x="10471589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83024" y="-4748625"/>
            <a:ext cx="10170480" cy="101704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6A8F"/>
            </a:solidFill>
          </p:spPr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57275" y="1266412"/>
          <a:ext cx="16202025" cy="7035165"/>
        </p:xfrm>
        <a:graphic>
          <a:graphicData uri="http://schemas.openxmlformats.org/drawingml/2006/table">
            <a:tbl>
              <a:tblPr/>
              <a:tblGrid>
                <a:gridCol w="540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07709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FFFFF"/>
                          </a:solidFill>
                          <a:latin typeface="Open Sauce Bold"/>
                        </a:rPr>
                        <a:t>Distribution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5C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FFFFF"/>
                          </a:solidFill>
                          <a:latin typeface="Open Sauce Bold"/>
                        </a:rPr>
                        <a:t>Niveau de confiance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5C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FFFFF"/>
                          </a:solidFill>
                          <a:latin typeface="Open Sauce Bold"/>
                        </a:rPr>
                        <a:t>Horizon temporel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7456"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La distribution des pertes et des profits du portefeuille 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endParaRPr lang="en-US" sz="110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distribution normale mais peut aussi être historique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Probabilité que les pertes éventuelles du portefeuille ne dépasse pas la VaR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endParaRPr lang="en-US" sz="110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Contrôle la probabilité que le rendement soit supérieur ou égal à la VaR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L’horizon temporel choisi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endParaRPr lang="en-US" sz="110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Période de détention de l’actif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2886206" y="8414116"/>
            <a:ext cx="4858869" cy="703104"/>
            <a:chOff x="0" y="-482444"/>
            <a:chExt cx="6478492" cy="937472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478492" cy="0"/>
            </a:xfrm>
            <a:prstGeom prst="line">
              <a:avLst/>
            </a:prstGeom>
            <a:ln w="1393805" cap="rnd">
              <a:solidFill>
                <a:srgbClr val="6FB5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35949" y="-482444"/>
              <a:ext cx="4406592" cy="937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 dirty="0" err="1">
                  <a:solidFill>
                    <a:srgbClr val="FFFFFF"/>
                  </a:solidFill>
                  <a:latin typeface="Open Sauce Bold"/>
                </a:rPr>
                <a:t>Caractéristiques</a:t>
              </a:r>
              <a:r>
                <a:rPr lang="en-US" sz="2200" dirty="0">
                  <a:solidFill>
                    <a:srgbClr val="FFFFFF"/>
                  </a:solidFill>
                  <a:latin typeface="Open Sauce Bold"/>
                </a:rPr>
                <a:t> de la </a:t>
              </a:r>
              <a:r>
                <a:rPr lang="en-US" sz="2200" dirty="0" err="1">
                  <a:solidFill>
                    <a:srgbClr val="FFFFFF"/>
                  </a:solidFill>
                  <a:latin typeface="Open Sauce Bold"/>
                </a:rPr>
                <a:t>VaR</a:t>
              </a:r>
              <a:endParaRPr lang="en-US" sz="2200" dirty="0">
                <a:solidFill>
                  <a:srgbClr val="FFFFFF"/>
                </a:solidFill>
                <a:latin typeface="Open Sauce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988443" y="9876867"/>
            <a:ext cx="215485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6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760" y="-2855728"/>
            <a:ext cx="18272479" cy="18288000"/>
          </a:xfrm>
          <a:custGeom>
            <a:avLst/>
            <a:gdLst/>
            <a:ahLst/>
            <a:cxnLst/>
            <a:rect l="l" t="t" r="r" b="b"/>
            <a:pathLst>
              <a:path w="18272479" h="18288000">
                <a:moveTo>
                  <a:pt x="0" y="0"/>
                </a:moveTo>
                <a:lnTo>
                  <a:pt x="18272480" y="0"/>
                </a:lnTo>
                <a:lnTo>
                  <a:pt x="182724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72847" y="617936"/>
            <a:ext cx="8522400" cy="892237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819830" y="617936"/>
            <a:ext cx="7862400" cy="892237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Freeform 5"/>
          <p:cNvSpPr/>
          <p:nvPr/>
        </p:nvSpPr>
        <p:spPr>
          <a:xfrm>
            <a:off x="4208875" y="1402870"/>
            <a:ext cx="1084311" cy="1084311"/>
          </a:xfrm>
          <a:custGeom>
            <a:avLst/>
            <a:gdLst/>
            <a:ahLst/>
            <a:cxnLst/>
            <a:rect l="l" t="t" r="r" b="b"/>
            <a:pathLst>
              <a:path w="1084311" h="1084311">
                <a:moveTo>
                  <a:pt x="0" y="0"/>
                </a:moveTo>
                <a:lnTo>
                  <a:pt x="1084311" y="0"/>
                </a:lnTo>
                <a:lnTo>
                  <a:pt x="1084311" y="1084312"/>
                </a:lnTo>
                <a:lnTo>
                  <a:pt x="0" y="1084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995843" y="9876867"/>
            <a:ext cx="200685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7</a:t>
            </a:r>
          </a:p>
        </p:txBody>
      </p:sp>
      <p:sp>
        <p:nvSpPr>
          <p:cNvPr id="7" name="Freeform 7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8688" y="2964180"/>
            <a:ext cx="8086453" cy="433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4290"/>
              </a:lnSpc>
              <a:buFont typeface="Arial"/>
              <a:buChar char="•"/>
            </a:pPr>
            <a:r>
              <a:rPr lang="en-US" sz="3300" spc="-66">
                <a:solidFill>
                  <a:srgbClr val="000000"/>
                </a:solidFill>
                <a:latin typeface="Clear Sans"/>
              </a:rPr>
              <a:t>Exige une connaissance de la loi de distribution des facteurs de risque </a:t>
            </a:r>
          </a:p>
          <a:p>
            <a:pPr>
              <a:lnSpc>
                <a:spcPts val="4290"/>
              </a:lnSpc>
            </a:pPr>
            <a:r>
              <a:rPr lang="en-US" sz="3300" spc="-66">
                <a:solidFill>
                  <a:srgbClr val="000000"/>
                </a:solidFill>
                <a:latin typeface="Clear Sans Bold"/>
              </a:rPr>
              <a:t> </a:t>
            </a:r>
          </a:p>
          <a:p>
            <a:pPr marL="712470" lvl="1" indent="-356235">
              <a:lnSpc>
                <a:spcPts val="4290"/>
              </a:lnSpc>
              <a:buFont typeface="Arial"/>
              <a:buChar char="•"/>
            </a:pPr>
            <a:r>
              <a:rPr lang="en-US" sz="3300" spc="-66">
                <a:solidFill>
                  <a:srgbClr val="000000"/>
                </a:solidFill>
                <a:latin typeface="Clear Sans"/>
              </a:rPr>
              <a:t>Utilisation de l’évolution passée pour anticiper l’évolution d’un actif dans un avenir plus ou moins proche </a:t>
            </a:r>
          </a:p>
          <a:p>
            <a:pPr algn="ctr">
              <a:lnSpc>
                <a:spcPts val="4290"/>
              </a:lnSpc>
            </a:pPr>
            <a:endParaRPr lang="en-US" sz="3300" spc="-66">
              <a:solidFill>
                <a:srgbClr val="000000"/>
              </a:solidFill>
              <a:latin typeface="Clear Sans"/>
            </a:endParaRPr>
          </a:p>
          <a:p>
            <a:pPr algn="ctr">
              <a:lnSpc>
                <a:spcPts val="4290"/>
              </a:lnSpc>
            </a:pPr>
            <a:endParaRPr lang="en-US" sz="3300" spc="-66">
              <a:solidFill>
                <a:srgbClr val="000000"/>
              </a:solidFill>
              <a:latin typeface="Clear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11140" y="2964180"/>
            <a:ext cx="8105095" cy="487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4290"/>
              </a:lnSpc>
              <a:buFont typeface="Arial"/>
              <a:buChar char="•"/>
            </a:pPr>
            <a:r>
              <a:rPr lang="en-US" sz="3300" spc="-66">
                <a:solidFill>
                  <a:srgbClr val="000000"/>
                </a:solidFill>
                <a:latin typeface="Clear Sans"/>
              </a:rPr>
              <a:t>Facilement interprétable même par un non spécialiste</a:t>
            </a:r>
          </a:p>
          <a:p>
            <a:pPr algn="just">
              <a:lnSpc>
                <a:spcPts val="4290"/>
              </a:lnSpc>
            </a:pPr>
            <a:endParaRPr lang="en-US" sz="3300" spc="-66">
              <a:solidFill>
                <a:srgbClr val="000000"/>
              </a:solidFill>
              <a:latin typeface="Clear Sans"/>
            </a:endParaRPr>
          </a:p>
          <a:p>
            <a:pPr marL="712470" lvl="1" indent="-356235" algn="just">
              <a:lnSpc>
                <a:spcPts val="4290"/>
              </a:lnSpc>
              <a:buFont typeface="Arial"/>
              <a:buChar char="•"/>
            </a:pPr>
            <a:r>
              <a:rPr lang="en-US" sz="3300" spc="-66">
                <a:solidFill>
                  <a:srgbClr val="000000"/>
                </a:solidFill>
                <a:latin typeface="Clear Sans"/>
              </a:rPr>
              <a:t>Les calculs de la VaR peuvent être comparés entre différents types d’actifs (actions, obligations, dérivés, etc.) ou de portefeuilles</a:t>
            </a:r>
          </a:p>
          <a:p>
            <a:pPr algn="ctr">
              <a:lnSpc>
                <a:spcPts val="4290"/>
              </a:lnSpc>
            </a:pPr>
            <a:endParaRPr lang="en-US" sz="3300" spc="-66">
              <a:solidFill>
                <a:srgbClr val="000000"/>
              </a:solidFill>
              <a:latin typeface="Clear Sans"/>
            </a:endParaRPr>
          </a:p>
          <a:p>
            <a:pPr algn="ctr">
              <a:lnSpc>
                <a:spcPts val="4290"/>
              </a:lnSpc>
            </a:pPr>
            <a:endParaRPr lang="en-US" sz="3300" spc="-66">
              <a:solidFill>
                <a:srgbClr val="000000"/>
              </a:solidFill>
              <a:latin typeface="Clear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007281" y="1402870"/>
            <a:ext cx="1122411" cy="1122411"/>
          </a:xfrm>
          <a:custGeom>
            <a:avLst/>
            <a:gdLst/>
            <a:ahLst/>
            <a:cxnLst/>
            <a:rect l="l" t="t" r="r" b="b"/>
            <a:pathLst>
              <a:path w="1122411" h="1122411">
                <a:moveTo>
                  <a:pt x="0" y="0"/>
                </a:moveTo>
                <a:lnTo>
                  <a:pt x="1122412" y="0"/>
                </a:lnTo>
                <a:lnTo>
                  <a:pt x="1122412" y="1122412"/>
                </a:lnTo>
                <a:lnTo>
                  <a:pt x="0" y="112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FB5C7"/>
          </a:solidFill>
        </p:spPr>
      </p:sp>
      <p:grpSp>
        <p:nvGrpSpPr>
          <p:cNvPr id="3" name="Group 3"/>
          <p:cNvGrpSpPr/>
          <p:nvPr/>
        </p:nvGrpSpPr>
        <p:grpSpPr>
          <a:xfrm>
            <a:off x="1044173" y="978494"/>
            <a:ext cx="4145937" cy="758826"/>
            <a:chOff x="0" y="0"/>
            <a:chExt cx="5527915" cy="1011768"/>
          </a:xfrm>
        </p:grpSpPr>
        <p:sp>
          <p:nvSpPr>
            <p:cNvPr id="4" name="Freeform 4"/>
            <p:cNvSpPr/>
            <p:nvPr/>
          </p:nvSpPr>
          <p:spPr>
            <a:xfrm>
              <a:off x="0" y="40329"/>
              <a:ext cx="928685" cy="956511"/>
            </a:xfrm>
            <a:custGeom>
              <a:avLst/>
              <a:gdLst/>
              <a:ahLst/>
              <a:cxnLst/>
              <a:rect l="l" t="t" r="r" b="b"/>
              <a:pathLst>
                <a:path w="928685" h="956511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245662" y="-95250"/>
              <a:ext cx="4282253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FFFFF"/>
                  </a:solidFill>
                  <a:latin typeface="Open Sauce Bold"/>
                </a:rPr>
                <a:t>Plan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5136" y="3036838"/>
            <a:ext cx="5933729" cy="5159161"/>
            <a:chOff x="0" y="0"/>
            <a:chExt cx="982852" cy="8545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852" cy="854554"/>
            </a:xfrm>
            <a:custGeom>
              <a:avLst/>
              <a:gdLst/>
              <a:ahLst/>
              <a:cxnLst/>
              <a:rect l="l" t="t" r="r" b="b"/>
              <a:pathLst>
                <a:path w="982852" h="854554">
                  <a:moveTo>
                    <a:pt x="0" y="0"/>
                  </a:moveTo>
                  <a:lnTo>
                    <a:pt x="982852" y="0"/>
                  </a:lnTo>
                  <a:lnTo>
                    <a:pt x="982852" y="854554"/>
                  </a:lnTo>
                  <a:lnTo>
                    <a:pt x="0" y="854554"/>
                  </a:lnTo>
                  <a:close/>
                </a:path>
              </a:pathLst>
            </a:custGeom>
            <a:blipFill>
              <a:blip r:embed="rId4"/>
              <a:stretch>
                <a:fillRect l="-19796" r="-1979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385614" y="821480"/>
            <a:ext cx="8183849" cy="9589876"/>
            <a:chOff x="0" y="0"/>
            <a:chExt cx="10911799" cy="127865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10911799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TVaR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099506"/>
              <a:ext cx="10911799" cy="7483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9"/>
                </a:lnSpc>
              </a:pPr>
              <a:r>
                <a:rPr lang="en-US" sz="4299">
                  <a:solidFill>
                    <a:srgbClr val="000000"/>
                  </a:solidFill>
                  <a:latin typeface="Open Sauce"/>
                </a:rPr>
                <a:t>I- Définition et intuitions</a:t>
              </a:r>
            </a:p>
            <a:p>
              <a:pPr>
                <a:lnSpc>
                  <a:spcPts val="5589"/>
                </a:lnSpc>
              </a:pPr>
              <a:endParaRPr lang="en-US" sz="4299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5589"/>
                </a:lnSpc>
              </a:pPr>
              <a:r>
                <a:rPr lang="en-US" sz="4299">
                  <a:solidFill>
                    <a:srgbClr val="000000"/>
                  </a:solidFill>
                  <a:latin typeface="Open Sauce"/>
                </a:rPr>
                <a:t>II- Une mesure de risque cohérente</a:t>
              </a:r>
            </a:p>
            <a:p>
              <a:pPr>
                <a:lnSpc>
                  <a:spcPts val="5589"/>
                </a:lnSpc>
              </a:pPr>
              <a:endParaRPr lang="en-US" sz="4299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5589"/>
                </a:lnSpc>
              </a:pPr>
              <a:r>
                <a:rPr lang="en-US" sz="4299">
                  <a:solidFill>
                    <a:srgbClr val="000000"/>
                  </a:solidFill>
                  <a:latin typeface="Open Sauce"/>
                </a:rPr>
                <a:t>III- Utilisation</a:t>
              </a:r>
            </a:p>
            <a:p>
              <a:pPr>
                <a:lnSpc>
                  <a:spcPts val="5589"/>
                </a:lnSpc>
              </a:pPr>
              <a:endParaRPr lang="en-US" sz="4299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5589"/>
                </a:lnSpc>
              </a:pPr>
              <a:endParaRPr lang="en-US" sz="4299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00699"/>
              <a:ext cx="10911799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320623"/>
              <a:ext cx="10911799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989100" y="9876867"/>
            <a:ext cx="214172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07870"/>
            <a:ext cx="18072055" cy="9079130"/>
          </a:xfrm>
          <a:custGeom>
            <a:avLst/>
            <a:gdLst/>
            <a:ahLst/>
            <a:cxnLst/>
            <a:rect l="l" t="t" r="r" b="b"/>
            <a:pathLst>
              <a:path w="18072055" h="9079130">
                <a:moveTo>
                  <a:pt x="0" y="0"/>
                </a:moveTo>
                <a:lnTo>
                  <a:pt x="18072055" y="0"/>
                </a:lnTo>
                <a:lnTo>
                  <a:pt x="18072055" y="9079130"/>
                </a:lnTo>
                <a:lnTo>
                  <a:pt x="0" y="9079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" r="-6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24618" y="6574063"/>
            <a:ext cx="5961137" cy="3712937"/>
          </a:xfrm>
          <a:custGeom>
            <a:avLst/>
            <a:gdLst/>
            <a:ahLst/>
            <a:cxnLst/>
            <a:rect l="l" t="t" r="r" b="b"/>
            <a:pathLst>
              <a:path w="5961137" h="3712937">
                <a:moveTo>
                  <a:pt x="0" y="0"/>
                </a:moveTo>
                <a:lnTo>
                  <a:pt x="5961137" y="0"/>
                </a:lnTo>
                <a:lnTo>
                  <a:pt x="5961137" y="3712937"/>
                </a:lnTo>
                <a:lnTo>
                  <a:pt x="0" y="3712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2854" y="282062"/>
            <a:ext cx="11637746" cy="1111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 err="1">
                <a:solidFill>
                  <a:srgbClr val="000000"/>
                </a:solidFill>
                <a:latin typeface="Open Sans Bold"/>
              </a:rPr>
              <a:t>Définition</a:t>
            </a:r>
            <a:r>
              <a:rPr lang="en-US" sz="6500" dirty="0">
                <a:solidFill>
                  <a:srgbClr val="000000"/>
                </a:solidFill>
                <a:latin typeface="Open Sans Bold"/>
              </a:rPr>
              <a:t> et intuitions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15896453" y="0"/>
            <a:ext cx="2391547" cy="1054262"/>
          </a:xfrm>
          <a:custGeom>
            <a:avLst/>
            <a:gdLst/>
            <a:ahLst/>
            <a:cxnLst/>
            <a:rect l="l" t="t" r="r" b="b"/>
            <a:pathLst>
              <a:path w="2391547" h="1054262">
                <a:moveTo>
                  <a:pt x="0" y="0"/>
                </a:moveTo>
                <a:lnTo>
                  <a:pt x="2391547" y="0"/>
                </a:lnTo>
                <a:lnTo>
                  <a:pt x="2391547" y="1054262"/>
                </a:lnTo>
                <a:lnTo>
                  <a:pt x="0" y="10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988443" y="9876867"/>
            <a:ext cx="215485" cy="41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Open Sauce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837</Words>
  <Application>Microsoft Office PowerPoint</Application>
  <PresentationFormat>Personnalisé</PresentationFormat>
  <Paragraphs>171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5" baseType="lpstr">
      <vt:lpstr>Open Sans</vt:lpstr>
      <vt:lpstr>Clear Sans Bold</vt:lpstr>
      <vt:lpstr>Calibri</vt:lpstr>
      <vt:lpstr>Clear Sans Italics</vt:lpstr>
      <vt:lpstr>Hammersmith One</vt:lpstr>
      <vt:lpstr>Antonio Bold</vt:lpstr>
      <vt:lpstr>Arial</vt:lpstr>
      <vt:lpstr>Open Sauce Bold</vt:lpstr>
      <vt:lpstr>Open Sauce</vt:lpstr>
      <vt:lpstr>Open Sans Bold</vt:lpstr>
      <vt:lpstr>Clear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var, TVAR et expectiles</dc:title>
  <cp:lastModifiedBy>DJAOU Amir</cp:lastModifiedBy>
  <cp:revision>2</cp:revision>
  <dcterms:created xsi:type="dcterms:W3CDTF">2006-08-16T00:00:00Z</dcterms:created>
  <dcterms:modified xsi:type="dcterms:W3CDTF">2023-12-14T13:17:52Z</dcterms:modified>
  <dc:identifier>DAF2e0JYyc4</dc:identifier>
</cp:coreProperties>
</file>